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1" r:id="rId2"/>
    <p:sldId id="425" r:id="rId3"/>
    <p:sldId id="416" r:id="rId4"/>
    <p:sldId id="261" r:id="rId5"/>
    <p:sldId id="431" r:id="rId6"/>
    <p:sldId id="429" r:id="rId7"/>
    <p:sldId id="430" r:id="rId8"/>
    <p:sldId id="417" r:id="rId9"/>
    <p:sldId id="426" r:id="rId10"/>
    <p:sldId id="419" r:id="rId11"/>
    <p:sldId id="420" r:id="rId12"/>
    <p:sldId id="422" r:id="rId13"/>
    <p:sldId id="423" r:id="rId14"/>
    <p:sldId id="424" r:id="rId15"/>
    <p:sldId id="406" r:id="rId16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7502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6" autoAdjust="0"/>
    <p:restoredTop sz="94660"/>
  </p:normalViewPr>
  <p:slideViewPr>
    <p:cSldViewPr>
      <p:cViewPr varScale="1">
        <p:scale>
          <a:sx n="91" d="100"/>
          <a:sy n="91" d="100"/>
        </p:scale>
        <p:origin x="-1242" y="-102"/>
      </p:cViewPr>
      <p:guideLst>
        <p:guide orient="horz" pos="349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2520" y="-72"/>
      </p:cViewPr>
      <p:guideLst>
        <p:guide orient="horz" pos="2934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89913" tIns="44956" rIns="89913" bIns="4495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89913" tIns="44956" rIns="89913" bIns="44956" rtlCol="0"/>
          <a:lstStyle>
            <a:lvl1pPr algn="r">
              <a:defRPr sz="1200"/>
            </a:lvl1pPr>
          </a:lstStyle>
          <a:p>
            <a:pPr>
              <a:defRPr/>
            </a:pPr>
            <a:fld id="{C5899B43-FC5F-4225-81BB-6887EAAB0B3C}" type="datetimeFigureOut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89913" tIns="44956" rIns="89913" bIns="449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89913" tIns="44956" rIns="89913" bIns="44956" rtlCol="0" anchor="b"/>
          <a:lstStyle>
            <a:lvl1pPr algn="r">
              <a:defRPr sz="1200"/>
            </a:lvl1pPr>
          </a:lstStyle>
          <a:p>
            <a:pPr>
              <a:defRPr/>
            </a:pPr>
            <a:fld id="{EC3EA240-C994-465A-875F-9DE418DB1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89913" tIns="44956" rIns="89913" bIns="4495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89913" tIns="44956" rIns="89913" bIns="44956" rtlCol="0"/>
          <a:lstStyle>
            <a:lvl1pPr algn="r">
              <a:defRPr sz="1200"/>
            </a:lvl1pPr>
          </a:lstStyle>
          <a:p>
            <a:pPr>
              <a:defRPr/>
            </a:pPr>
            <a:fld id="{17C1A07F-F7C1-46ED-8124-685E36C8D1AE}" type="datetimeFigureOut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6913"/>
            <a:ext cx="4657725" cy="3494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913" tIns="44956" rIns="89913" bIns="4495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2587"/>
          </a:xfrm>
          <a:prstGeom prst="rect">
            <a:avLst/>
          </a:prstGeom>
        </p:spPr>
        <p:txBody>
          <a:bodyPr vert="horz" lIns="89913" tIns="44956" rIns="89913" bIns="4495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89913" tIns="44956" rIns="89913" bIns="449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89913" tIns="44956" rIns="89913" bIns="44956" rtlCol="0" anchor="b"/>
          <a:lstStyle>
            <a:lvl1pPr algn="r">
              <a:defRPr sz="1200"/>
            </a:lvl1pPr>
          </a:lstStyle>
          <a:p>
            <a:pPr>
              <a:defRPr/>
            </a:pPr>
            <a:fld id="{3E95D729-D789-44F6-B0C3-6EDD6856D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440B9-65EB-46C1-AEA1-91EE09A6237C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298D9-6950-4F9C-801E-DD6D4D24A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186F4-30B2-47A2-9588-4B607413E1CA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54ED-28D0-4F88-A077-08B6476F9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BAC07-1EF5-411B-8C38-5E42BFE54B3C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B16A-6BAA-4E27-BF5D-FDF434367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C8E50-97F7-4CC7-AC27-887983CD3F3A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33188-772F-41AF-855B-917E529A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69540-62D4-41CD-9CB2-B1F869965A9B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C093-9617-4F46-B3A8-A7936CA10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25449-828B-48AD-AF53-E8C3AD25D7F5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2B514-82A0-4E84-A6D6-60BDFDD39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3498-139C-4C97-BE90-5405D94F25D1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99E6-1380-4141-AC36-0ED5B96AD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AF38D-985D-47DD-8937-B0FC2FACE8D0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9F71-E855-4D0D-82DA-182F61EF8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559DA-DEE2-4FDB-99B2-DBAE1FD19F05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AA2D-AECC-4900-9507-E063FF7F5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BEF58-86B2-4701-BCF0-E24C73A8AA27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B26F-6B93-4CC6-9D3C-A656535C4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84E92-1CE1-46C4-B635-DD7E834D96AE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3BDAC-19A5-4E1E-8BE0-E68096DBA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32771A-237E-496D-984E-7F7039C0248B}" type="datetime1">
              <a:rPr lang="en-US"/>
              <a:pPr>
                <a:defRPr/>
              </a:pPr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C2C806-73A3-4765-9977-80EB56930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 advTm="10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ark@DiggsAndAssociate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7D176FC-C88D-45F5-8049-5C833159020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1844675" y="3786188"/>
            <a:ext cx="54927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/>
              <a:t>Information Briefing:</a:t>
            </a:r>
          </a:p>
          <a:p>
            <a:pPr algn="ctr"/>
            <a:endParaRPr lang="en-US" sz="2400" b="1"/>
          </a:p>
          <a:p>
            <a:pPr algn="ctr"/>
            <a:endParaRPr lang="en-US" sz="2400" b="1"/>
          </a:p>
          <a:p>
            <a:pPr algn="ctr"/>
            <a:r>
              <a:rPr lang="en-US" sz="2400" b="1"/>
              <a:t>Proposed Legislation Supporting 100% Disabled Arkansas Veterans </a:t>
            </a:r>
          </a:p>
        </p:txBody>
      </p: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0813" y="530225"/>
            <a:ext cx="4092575" cy="306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FB9F4-5C83-43C2-BE7C-811F8385D5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1038225" y="201613"/>
            <a:ext cx="668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Intent – Process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423863" y="931863"/>
            <a:ext cx="8262937" cy="5938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u="sng" dirty="0">
                <a:latin typeface="+mn-lt"/>
                <a:ea typeface="Times New Roman" panose="02020603050405020304" pitchFamily="18" charset="0"/>
              </a:rPr>
              <a:t>Intent</a:t>
            </a:r>
          </a:p>
          <a:p>
            <a:pPr lvl="1">
              <a:defRPr/>
            </a:pPr>
            <a:endParaRPr lang="en-US" sz="1000" dirty="0"/>
          </a:p>
          <a:p>
            <a:pPr lvl="1">
              <a:defRPr/>
            </a:pPr>
            <a:r>
              <a:rPr lang="en-US" sz="1400" b="1" i="1" u="sng" dirty="0"/>
              <a:t>Limited</a:t>
            </a:r>
            <a:r>
              <a:rPr lang="en-US" sz="1400" i="1" dirty="0"/>
              <a:t> Exemption for 100% Disable Veterans from the </a:t>
            </a:r>
            <a:r>
              <a:rPr lang="en-US" sz="1400" b="1" i="1" u="sng" dirty="0"/>
              <a:t>State’s 6.5% Sales tax </a:t>
            </a:r>
            <a:r>
              <a:rPr lang="en-US" sz="1400" i="1" dirty="0"/>
              <a:t>at the point-of-sale</a:t>
            </a:r>
            <a:r>
              <a:rPr lang="en-US" sz="1400" dirty="0"/>
              <a:t>.</a:t>
            </a:r>
          </a:p>
          <a:p>
            <a:pPr lvl="1">
              <a:defRPr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u="sng" dirty="0">
                <a:latin typeface="+mn-lt"/>
                <a:ea typeface="Times New Roman" panose="02020603050405020304" pitchFamily="18" charset="0"/>
              </a:rPr>
              <a:t>Process</a:t>
            </a:r>
          </a:p>
          <a:p>
            <a:pPr>
              <a:defRPr/>
            </a:pPr>
            <a:endParaRPr lang="en-US" sz="1600" b="1" i="1" u="sng" dirty="0">
              <a:latin typeface="+mn-lt"/>
              <a:ea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400" i="1" u="sng" dirty="0"/>
              <a:t>Application &amp; Approval: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Veterans submit Exemption Application to DF&amp;A along with requisite documents, to include verification of state residency and US Department of Veterans Affairs Summary of Benefits Letter reflecting 100% Disabled Status.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Upon verification, DF&amp;A issues an “Exempt Veteran ID Card” to the Exempt Veteran and a second ID Card Is issued to their spouse or caregiver. Each ID Card issued for a given Exempt Veteran will have the same unique “DF&amp;A Account Number” so all sales tax exemptions would accrue to the Exempt Veteran’s unique DF&amp;A account.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Exempted Veterans would be limited to a total of $25,000 of State Sales Tax exemptions per year.</a:t>
            </a:r>
          </a:p>
          <a:p>
            <a:pPr lvl="2">
              <a:defRPr/>
            </a:pPr>
            <a:endParaRPr lang="en-US" sz="14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400" i="1" u="sng" dirty="0"/>
              <a:t>State Sales Tax Exemption at Point-of-Sale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Upon purchase of goods or services, the Exempt Veteran/Spouse/Caregiver would present the ID Card to the vendor at the time of purchase.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For each individual purchase: the ID information and the exempted State Sales Tax amount for the purchase is reported to DF&amp;A.</a:t>
            </a:r>
          </a:p>
          <a:p>
            <a:pPr marL="1200150" lvl="2" indent="-285750">
              <a:buFont typeface="Wingdings" panose="05000000000000000000" pitchFamily="2" charset="2"/>
              <a:buChar char="§"/>
              <a:defRPr/>
            </a:pPr>
            <a:r>
              <a:rPr lang="en-US" sz="1400" i="1" dirty="0"/>
              <a:t>DF&amp;A would record each individual purchase transaction and an accrued running total for the year.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sz="14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46C6E-FD49-4301-9296-5D4BDC2B5C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1038225" y="471488"/>
            <a:ext cx="668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Financial Impact to State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441325" y="1509713"/>
            <a:ext cx="8261350" cy="4276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Number of 100% Disabled Veterans:  ~ 10,000  (declining annually).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Previously, DF&amp;A estimated the annual cost for exemption of </a:t>
            </a:r>
            <a:r>
              <a:rPr lang="en-US" i="1" u="sng" dirty="0"/>
              <a:t>ALL</a:t>
            </a:r>
            <a:r>
              <a:rPr lang="en-US" i="1" dirty="0"/>
              <a:t> sales tax (state, county, &amp; city) would be between $25M year 1 &amp; $32M year 2.</a:t>
            </a:r>
            <a:endParaRPr lang="en-US" sz="2400" i="1" dirty="0"/>
          </a:p>
          <a:p>
            <a:pPr lvl="1"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Adjusting DF&amp;A’s previous estimate based on exemption of the </a:t>
            </a:r>
            <a:r>
              <a:rPr lang="en-US" i="1" u="sng" dirty="0"/>
              <a:t>6.5% State Sales Tax only</a:t>
            </a:r>
            <a:r>
              <a:rPr lang="en-US" i="1" dirty="0"/>
              <a:t>, the estimated annual cost would be </a:t>
            </a:r>
            <a:r>
              <a:rPr lang="en-US" i="1" u="sng" dirty="0"/>
              <a:t>~ $16M year 1 &amp; $21M year 2.</a:t>
            </a:r>
          </a:p>
          <a:p>
            <a:pPr lvl="1"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With the current State Revenue Surplus of $1.63B, the cost of this program could readily be funded now and would have nominal </a:t>
            </a:r>
            <a:r>
              <a:rPr lang="en-US" i="1" u="sng" dirty="0"/>
              <a:t>and declining </a:t>
            </a:r>
            <a:r>
              <a:rPr lang="en-US" i="1" dirty="0"/>
              <a:t>annual impact to the State’s annual revenue going forward.</a:t>
            </a:r>
          </a:p>
          <a:p>
            <a:pPr lvl="1"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sz="14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8885C-A36B-485D-9768-3F26B502E9C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1038225" y="395288"/>
            <a:ext cx="6683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Financial Impact to 100% Disabled Veterans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440730" y="1486252"/>
            <a:ext cx="8262540" cy="40934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Veterans with disabilities living in poverty</a:t>
            </a:r>
            <a:r>
              <a:rPr lang="en-US" i="1" baseline="30000" dirty="0"/>
              <a:t>*</a:t>
            </a:r>
            <a:r>
              <a:rPr lang="en-US" i="1" dirty="0"/>
              <a:t>:</a:t>
            </a:r>
          </a:p>
          <a:p>
            <a:pPr marL="2571750" lvl="5" indent="-285750">
              <a:buFont typeface="Wingdings" panose="05000000000000000000" pitchFamily="2" charset="2"/>
              <a:buChar char="§"/>
              <a:defRPr/>
            </a:pPr>
            <a:r>
              <a:rPr lang="en-US" i="1" dirty="0"/>
              <a:t>Ages 65+		48.0%</a:t>
            </a:r>
          </a:p>
          <a:p>
            <a:pPr marL="2571750" lvl="5" indent="-285750">
              <a:buFont typeface="Wingdings" panose="05000000000000000000" pitchFamily="2" charset="2"/>
              <a:buChar char="§"/>
              <a:defRPr/>
            </a:pPr>
            <a:r>
              <a:rPr lang="en-US" i="1" dirty="0"/>
              <a:t>Ages 35-64		38.8%</a:t>
            </a:r>
          </a:p>
          <a:p>
            <a:pPr marL="2571750" lvl="5" indent="-285750">
              <a:buFont typeface="Wingdings" panose="05000000000000000000" pitchFamily="2" charset="2"/>
              <a:buChar char="§"/>
              <a:defRPr/>
            </a:pPr>
            <a:r>
              <a:rPr lang="en-US" i="1" dirty="0"/>
              <a:t>Ages 18-34		14.2%</a:t>
            </a:r>
          </a:p>
          <a:p>
            <a:pPr lvl="2">
              <a:defRPr/>
            </a:pPr>
            <a:endParaRPr lang="en-US" sz="1200" i="1" dirty="0"/>
          </a:p>
          <a:p>
            <a:pPr lvl="2">
              <a:defRPr/>
            </a:pPr>
            <a:r>
              <a:rPr lang="en-US" sz="1200" i="1" dirty="0"/>
              <a:t>(Note: The above numbers include </a:t>
            </a:r>
            <a:r>
              <a:rPr lang="en-US" sz="1200" b="1" i="1" u="sng" dirty="0"/>
              <a:t>ALL</a:t>
            </a:r>
            <a:r>
              <a:rPr lang="en-US" sz="1200" i="1" dirty="0"/>
              <a:t> Disabled Veterans. 100% Disabled Veterans’ poverty rates are higher than Partially Disabled Veterans because they are unable to supplement their disability compensation with full or parttime work.)</a:t>
            </a:r>
          </a:p>
          <a:p>
            <a:pPr lvl="1">
              <a:defRPr/>
            </a:pPr>
            <a:endParaRPr lang="en-US" i="1" dirty="0"/>
          </a:p>
          <a:p>
            <a:pPr lvl="1"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Exemption from State Sales Tax will have a dramatic direct positive financial impact on 100% Disabled Veterans and their families.</a:t>
            </a:r>
          </a:p>
          <a:p>
            <a:pPr lvl="1">
              <a:defRPr/>
            </a:pPr>
            <a:endParaRPr lang="en-US" i="1" dirty="0"/>
          </a:p>
          <a:p>
            <a:pPr lvl="1"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sz="1400" i="1" dirty="0"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A650F-26C4-4B09-9ACE-34BF43DAD57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038225" y="241300"/>
            <a:ext cx="668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/>
              <a:t>Non-Financial</a:t>
            </a:r>
            <a:r>
              <a:rPr lang="en-US" sz="2400" b="1"/>
              <a:t> Considerations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309563" y="933450"/>
            <a:ext cx="8377237" cy="5600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Every Veteran is someone who “wrote a blank check” payable to America for any amount up to and including their life. </a:t>
            </a:r>
          </a:p>
          <a:p>
            <a:pPr lvl="1">
              <a:defRPr/>
            </a:pPr>
            <a:endParaRPr lang="en-US" sz="10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 Although 100% Disabled Veterans may not have paid the ultimate price like the heroes that died serving America, they are “paying the steep price” of a lifetime of suffering and pain, a significantly diminished quality of life, an almost certainly a shortened lifespan, and many do this while struggling with serious financial needs due to their disability. 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i="1" dirty="0"/>
              <a:t>Our nation is reliant upon an all-volunteer military. When young men and women see veterans that have honorably served are suffering and struggling after honorably serving their nation, will they continue to volunteer?</a:t>
            </a:r>
          </a:p>
          <a:p>
            <a:pPr lvl="1">
              <a:defRPr/>
            </a:pPr>
            <a:endParaRPr lang="en-US" i="1" dirty="0"/>
          </a:p>
          <a:p>
            <a:pPr lvl="1" algn="ctr">
              <a:defRPr/>
            </a:pPr>
            <a:r>
              <a:rPr lang="en-US" b="1" i="1" u="sng" dirty="0"/>
              <a:t>__________________________________________</a:t>
            </a:r>
          </a:p>
          <a:p>
            <a:pPr lvl="1" algn="ctr">
              <a:defRPr/>
            </a:pPr>
            <a:endParaRPr lang="en-US" sz="1000" i="1" dirty="0"/>
          </a:p>
          <a:p>
            <a:pPr marL="742950" lvl="1" indent="-285750" algn="ctr">
              <a:buFont typeface="Arial" panose="020B0604020202020204" pitchFamily="34" charset="0"/>
              <a:buChar char="•"/>
              <a:defRPr/>
            </a:pPr>
            <a:r>
              <a:rPr lang="en-US" i="1" dirty="0"/>
              <a:t>This is not a money issue, it is a </a:t>
            </a:r>
            <a:r>
              <a:rPr lang="en-US" b="1" i="1" u="sng" dirty="0"/>
              <a:t>priority issue </a:t>
            </a:r>
            <a:endParaRPr lang="en-US" i="1" dirty="0"/>
          </a:p>
          <a:p>
            <a:pPr marL="742950" lvl="1" indent="-285750" algn="ctr">
              <a:buFont typeface="Arial" panose="020B0604020202020204" pitchFamily="34" charset="0"/>
              <a:buChar char="•"/>
              <a:defRPr/>
            </a:pPr>
            <a:endParaRPr lang="en-US" i="1" dirty="0"/>
          </a:p>
          <a:p>
            <a:pPr marL="742950" lvl="1" indent="-285750" algn="ctr">
              <a:buFont typeface="Arial" panose="020B0604020202020204" pitchFamily="34" charset="0"/>
              <a:buChar char="•"/>
              <a:defRPr/>
            </a:pPr>
            <a:r>
              <a:rPr lang="en-US" i="1" dirty="0"/>
              <a:t>Where does our Governor and Legislature rank the 100% Disabled Veterans’ need for meaningful financial relief in the priority of the  utilization of the State’s $1.63B Surplus?</a:t>
            </a:r>
          </a:p>
          <a:p>
            <a:pPr lvl="1">
              <a:defRPr/>
            </a:pPr>
            <a:endParaRPr lang="en-US" sz="1400" i="1"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C645F-8E81-4D03-884D-CFEE91E7E0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1422400" y="587375"/>
            <a:ext cx="637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en-US" sz="3200" i="1"/>
              <a:t>What are we asking of you?</a:t>
            </a:r>
          </a:p>
        </p:txBody>
      </p:sp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1308100" y="1816100"/>
            <a:ext cx="6143625" cy="3138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To act on behalf of the 197,000 Arkansas Veterans to:</a:t>
            </a:r>
          </a:p>
          <a:p>
            <a:pPr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Ask the Governor to include proposed legislation in the August 8</a:t>
            </a:r>
            <a:r>
              <a:rPr lang="en-US" baseline="30000" dirty="0"/>
              <a:t>th</a:t>
            </a:r>
            <a:r>
              <a:rPr lang="en-US" dirty="0"/>
              <a:t> Special Session to provide Arkansas’ 100% Disabled Veterans limited exemption of the 6.5% State Sales Tax At-The-Point of Sale.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dirty="0"/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/>
              <a:t>In the event the Governor opts to not include such proposed legislation, exercise the Legislature's authority to introduce and pass the proposed legislation. </a:t>
            </a:r>
            <a:r>
              <a:rPr lang="en-US" b="1" baseline="40000" dirty="0"/>
              <a:t>*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29700" name="TextBox 2"/>
          <p:cNvSpPr txBox="1">
            <a:spLocks noChangeArrowheads="1"/>
          </p:cNvSpPr>
          <p:nvPr/>
        </p:nvSpPr>
        <p:spPr bwMode="auto">
          <a:xfrm>
            <a:off x="808038" y="5808663"/>
            <a:ext cx="7642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 b="1" i="1">
                <a:ea typeface="Calibri" pitchFamily="34" charset="0"/>
                <a:cs typeface="Times New Roman" pitchFamily="18" charset="0"/>
              </a:rPr>
              <a:t>* The Legislature has the authority to introduce legislation outside of the specific agenda set by the Governor by passing a resolution by 2/3’s vote in each chamber allowing consideration of “new business”. 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384698-2182-4FEB-83F6-FFB34BB3A3E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22" name="Text Box 9"/>
          <p:cNvSpPr txBox="1">
            <a:spLocks noChangeArrowheads="1"/>
          </p:cNvSpPr>
          <p:nvPr/>
        </p:nvSpPr>
        <p:spPr bwMode="auto">
          <a:xfrm>
            <a:off x="231775" y="1585913"/>
            <a:ext cx="8602663" cy="357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Mark Diggs</a:t>
            </a:r>
          </a:p>
          <a:p>
            <a:pPr algn="ctr"/>
            <a:endParaRPr lang="en-US" sz="2800" b="1"/>
          </a:p>
          <a:p>
            <a:pPr algn="ctr"/>
            <a:r>
              <a:rPr lang="en-US" sz="2000" b="1"/>
              <a:t>Arkansas Veterans Coalition</a:t>
            </a:r>
          </a:p>
          <a:p>
            <a:pPr algn="ctr"/>
            <a:r>
              <a:rPr lang="en-US" sz="2000" b="1"/>
              <a:t>Vice president Pro Tempore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Cell (501)442-1237</a:t>
            </a:r>
          </a:p>
          <a:p>
            <a:pPr algn="ctr"/>
            <a:endParaRPr lang="en-US" sz="2800" b="1"/>
          </a:p>
          <a:p>
            <a:pPr algn="ctr"/>
            <a:r>
              <a:rPr lang="en-US" sz="2800" b="1"/>
              <a:t>Email </a:t>
            </a:r>
            <a:r>
              <a:rPr lang="en-US" sz="2800" b="1">
                <a:hlinkClick r:id="rId3"/>
              </a:rPr>
              <a:t>Mark@DiggsAndAssociates.com</a:t>
            </a:r>
            <a:endParaRPr lang="en-US" sz="2800" b="1"/>
          </a:p>
          <a:p>
            <a:pPr algn="ctr"/>
            <a:endParaRPr lang="en-US" b="1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8A4B9-89ED-4B08-848B-628D7ABE9D6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2152485" y="661425"/>
            <a:ext cx="67208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u="sng" dirty="0">
                <a:latin typeface="+mn-lt"/>
                <a:ea typeface="Times New Roman" panose="02020603050405020304" pitchFamily="18" charset="0"/>
              </a:rPr>
              <a:t>The Arkansas State Veterans Coalition (“AVC”):</a:t>
            </a:r>
          </a:p>
          <a:p>
            <a:pPr algn="just">
              <a:defRPr/>
            </a:pPr>
            <a:r>
              <a:rPr lang="en-US" sz="1400" i="1" spc="-35" dirty="0">
                <a:latin typeface="+mn-lt"/>
                <a:ea typeface="Calibri" panose="020F0502020204030204" pitchFamily="34" charset="0"/>
              </a:rPr>
              <a:t>Is a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non-partisan,</a:t>
            </a:r>
            <a:r>
              <a:rPr lang="en-US" sz="1400" i="1" spc="-3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not-for-profit</a:t>
            </a:r>
            <a:r>
              <a:rPr lang="en-US" sz="1400" i="1" spc="-3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organization</a:t>
            </a:r>
            <a:r>
              <a:rPr lang="en-US" sz="1400" i="1" spc="-3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comprised</a:t>
            </a:r>
            <a:r>
              <a:rPr lang="en-US" sz="1400" i="1" spc="-35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of</a:t>
            </a:r>
            <a:r>
              <a:rPr lang="en-US" sz="1400" i="1" spc="-55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Arkansas’</a:t>
            </a:r>
            <a:r>
              <a:rPr lang="en-US" sz="1400" i="1" spc="-30" dirty="0">
                <a:latin typeface="+mn-lt"/>
                <a:ea typeface="Calibri" panose="020F0502020204030204" pitchFamily="34" charset="0"/>
              </a:rPr>
              <a:t>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nationally chartered/recognized Veteran Service Organizations (“VSOs”), affiliate veteran and veteran-focused organizations,  military, uniformed services, and Regional Veterans Coalitions (“RVCs”) with a common goal to support Arkansas’ </a:t>
            </a:r>
            <a:r>
              <a:rPr lang="en-US" sz="1400" b="1" i="1" u="sng" dirty="0">
                <a:highlight>
                  <a:srgbClr val="FFFF00"/>
                </a:highlight>
                <a:latin typeface="+mn-lt"/>
                <a:ea typeface="Calibri" panose="020F0502020204030204" pitchFamily="34" charset="0"/>
              </a:rPr>
              <a:t>197,000+ veterans </a:t>
            </a:r>
            <a:r>
              <a:rPr lang="en-US" sz="1400" i="1" dirty="0">
                <a:latin typeface="+mn-lt"/>
                <a:ea typeface="Calibri" panose="020F0502020204030204" pitchFamily="34" charset="0"/>
              </a:rPr>
              <a:t>and their families.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1000125" y="3416300"/>
            <a:ext cx="3263900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ABATE 13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Air Force Association, Chapter 253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American Legion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Arkansas County Service Officer Assn 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Arkansas Veterans Commission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Combat Veterans Motorcycle Association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Disabled American Veterans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sz="1200"/>
              <a:t>Enlisted Association of Arkansas National Guard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Fleet Reserve Association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River Valley Veterans Coalition</a:t>
            </a:r>
          </a:p>
          <a:p>
            <a:pPr eaLnBrk="0" hangingPunct="0">
              <a:spcAft>
                <a:spcPts val="600"/>
              </a:spcAft>
            </a:pPr>
            <a:r>
              <a:rPr lang="en-US" altLang="en-US" sz="1200"/>
              <a:t>Little Rock AFB Green Knights, Chapter 55</a:t>
            </a:r>
          </a:p>
        </p:txBody>
      </p:sp>
      <p:sp>
        <p:nvSpPr>
          <p:cNvPr id="17412" name="Content Placeholder 1"/>
          <p:cNvSpPr txBox="1">
            <a:spLocks/>
          </p:cNvSpPr>
          <p:nvPr/>
        </p:nvSpPr>
        <p:spPr bwMode="auto">
          <a:xfrm>
            <a:off x="4725988" y="3400425"/>
            <a:ext cx="3263900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Marine Corps League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Military Officers Association of America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Military Order of the Purple Heart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National Guard Association of Arkansas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Northwest Arkansas Veterans Coalition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Rolling  Thunder, Arkansas Chapter 1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Veterans of Foreign Wars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Veterans Outreach Ministries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Western Arkansas Veterans Coalition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North Central Arkansas Veterans Council</a:t>
            </a:r>
          </a:p>
          <a:p>
            <a:pPr eaLnBrk="0" hangingPunct="0">
              <a:spcAft>
                <a:spcPts val="600"/>
              </a:spcAft>
              <a:buFont typeface="Arial" charset="0"/>
              <a:buNone/>
            </a:pPr>
            <a:r>
              <a:rPr lang="en-US" altLang="en-US" sz="1200"/>
              <a:t>Central Arkansas Veterans Coalition</a:t>
            </a:r>
            <a:endParaRPr lang="en-US" altLang="en-US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155575" y="2560638"/>
            <a:ext cx="8564563" cy="522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en-US" sz="1400" i="1"/>
              <a:t>AVC membership consists of Arkansas affiliates of national and local veteran service organizations and Regional Veteran Coalitions, to include but not limited to the following members:</a:t>
            </a:r>
          </a:p>
        </p:txBody>
      </p:sp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636588"/>
            <a:ext cx="1933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F96B7-0226-4243-832A-9B1600F09E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423863" y="2635250"/>
            <a:ext cx="826293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/>
              <a:t>Arkansas Veteran </a:t>
            </a:r>
          </a:p>
          <a:p>
            <a:pPr algn="ctr"/>
            <a:r>
              <a:rPr lang="en-US" sz="4400" b="1"/>
              <a:t>Demographics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0313" y="1285875"/>
            <a:ext cx="6478587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384300" y="333375"/>
            <a:ext cx="6337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/>
              <a:t>Arkansas Veteran Population - 2022 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652588" y="5734050"/>
            <a:ext cx="56848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i="1"/>
              <a:t>Veterans, their immediate families, and extended families </a:t>
            </a:r>
          </a:p>
          <a:p>
            <a:pPr algn="ctr"/>
            <a:r>
              <a:rPr lang="en-US" b="1" i="1"/>
              <a:t>Are a significant segment of Arkansas’ adult population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922463" y="5372100"/>
            <a:ext cx="5568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/>
              <a:t>Source: Census Bureau 2015-2019 American Community Survey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D108C-A4E2-422B-BEF1-FAF8F707D8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48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2025" y="1085850"/>
            <a:ext cx="7412038" cy="3530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1346200" y="433388"/>
            <a:ext cx="6681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Arkansas Veteran Population – In Decline</a:t>
            </a: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3458255" y="5502870"/>
            <a:ext cx="2227490" cy="83099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75+            -       43,872</a:t>
            </a:r>
          </a:p>
          <a:p>
            <a:pPr algn="ctr">
              <a:defRPr/>
            </a:pPr>
            <a:r>
              <a:rPr lang="en-US" sz="1600" u="sng" dirty="0"/>
              <a:t>65-74         -      51,296</a:t>
            </a:r>
          </a:p>
          <a:p>
            <a:pPr algn="ctr">
              <a:defRPr/>
            </a:pPr>
            <a:r>
              <a:rPr lang="en-US" sz="1600" dirty="0">
                <a:highlight>
                  <a:srgbClr val="FFFF00"/>
                </a:highlight>
              </a:rPr>
              <a:t>65&gt; Total   -      95,168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374650" y="4695825"/>
            <a:ext cx="822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i="1">
                <a:latin typeface="Arial" charset="0"/>
              </a:rPr>
              <a:t>Sources: US Department of Veterans Affairs (“VA”), VA Veteran Population Projection Model, VA Geographic Distribution of Expenditures,</a:t>
            </a:r>
            <a:br>
              <a:rPr lang="en-US" sz="800" i="1">
                <a:latin typeface="Arial" charset="0"/>
              </a:rPr>
            </a:br>
            <a:r>
              <a:rPr lang="en-US" sz="800" i="1">
                <a:latin typeface="Arial" charset="0"/>
              </a:rPr>
              <a:t>VA Annual Benefits Report, U.S. Census Bureau, American Community Survey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1538288" y="5172075"/>
            <a:ext cx="610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/>
              <a:t> Over 48% of Arkansas’ 197,138 Veterans are 65+ Years of Age: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1806575" y="6462713"/>
            <a:ext cx="55689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/>
              <a:t>Source: Census Bureau 2015-2019 American Community Survey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5D5F2-9BCA-4AEE-BB42-42D9C2181A9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038225" y="2008188"/>
            <a:ext cx="6683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Economic Impact of</a:t>
            </a:r>
          </a:p>
          <a:p>
            <a:pPr algn="ctr"/>
            <a:r>
              <a:rPr lang="en-US" sz="3600" b="1"/>
              <a:t>Veterans </a:t>
            </a:r>
          </a:p>
          <a:p>
            <a:pPr algn="ctr"/>
            <a:r>
              <a:rPr lang="en-US" sz="3600" b="1"/>
              <a:t>to</a:t>
            </a:r>
          </a:p>
          <a:p>
            <a:pPr algn="ctr"/>
            <a:r>
              <a:rPr lang="en-US" sz="3600" b="1"/>
              <a:t>Arkansas’ Economy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91905-887B-4532-8F99-35F5F8F232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2530" name="TextBox 5"/>
          <p:cNvSpPr txBox="1">
            <a:spLocks noChangeArrowheads="1"/>
          </p:cNvSpPr>
          <p:nvPr/>
        </p:nvSpPr>
        <p:spPr bwMode="auto">
          <a:xfrm>
            <a:off x="260350" y="625475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b="1" i="1" baseline="30000">
                <a:latin typeface="Arial" charset="0"/>
              </a:rPr>
              <a:t>*</a:t>
            </a:r>
            <a:r>
              <a:rPr lang="en-US" sz="800" i="1">
                <a:latin typeface="Arial" charset="0"/>
              </a:rPr>
              <a:t>Sources: US Department of Veterans Affairs (“VA”), VA Veteran Population Projection Model, VA Geographic Distribution of Expenditures,</a:t>
            </a:r>
            <a:br>
              <a:rPr lang="en-US" sz="800" i="1">
                <a:latin typeface="Arial" charset="0"/>
              </a:rPr>
            </a:br>
            <a:r>
              <a:rPr lang="en-US" sz="800" i="1">
                <a:latin typeface="Arial" charset="0"/>
              </a:rPr>
              <a:t>VA Annual Benefits Report, U.S. Census Bureau, American Community Survey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1308100" y="263525"/>
            <a:ext cx="6297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US Department of Veteran Affairs FY 2017 Data</a:t>
            </a:r>
          </a:p>
        </p:txBody>
      </p:sp>
      <p:pic>
        <p:nvPicPr>
          <p:cNvPr id="22532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3" y="1239838"/>
            <a:ext cx="7169150" cy="195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253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2513" y="3575050"/>
            <a:ext cx="7169150" cy="154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" name="Google Shape;261;p8">
            <a:extLst>
              <a:ext uri="{FF2B5EF4-FFF2-40B4-BE49-F238E27FC236}"/>
            </a:extLst>
          </p:cNvPr>
          <p:cNvSpPr txBox="1"/>
          <p:nvPr/>
        </p:nvSpPr>
        <p:spPr>
          <a:xfrm>
            <a:off x="1373188" y="5494338"/>
            <a:ext cx="2738437" cy="738187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45700" rIns="91425" bIns="4570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FY2022 VA Expenditures</a:t>
            </a:r>
            <a:r>
              <a:rPr lang="en-US" sz="1400" b="1" i="1" u="sng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endParaRPr sz="1400" dirty="0"/>
          </a:p>
          <a:p>
            <a:pPr marL="285750" indent="-28575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en-US" sz="1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Total ~ $4.1B</a:t>
            </a:r>
            <a:endParaRPr sz="1400" dirty="0"/>
          </a:p>
          <a:p>
            <a:pPr marL="285750" indent="-28575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en-US" sz="1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Average per Veteran  ~ $18,445</a:t>
            </a:r>
          </a:p>
        </p:txBody>
      </p:sp>
      <p:sp>
        <p:nvSpPr>
          <p:cNvPr id="22535" name="TextBox 16"/>
          <p:cNvSpPr txBox="1">
            <a:spLocks noChangeArrowheads="1"/>
          </p:cNvSpPr>
          <p:nvPr/>
        </p:nvSpPr>
        <p:spPr bwMode="auto">
          <a:xfrm>
            <a:off x="923925" y="6270625"/>
            <a:ext cx="3571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US" sz="1000" b="1" i="1">
                <a:solidFill>
                  <a:srgbClr val="000000"/>
                </a:solidFill>
                <a:sym typeface="Calibri" pitchFamily="34" charset="0"/>
              </a:rPr>
              <a:t>(** Adjusted FY2017 for inflation @ $1/$1.21)</a:t>
            </a:r>
            <a:endParaRPr lang="en-US" sz="1000" b="1"/>
          </a:p>
        </p:txBody>
      </p:sp>
      <p:sp>
        <p:nvSpPr>
          <p:cNvPr id="19" name="Google Shape;261;p8">
            <a:extLst>
              <a:ext uri="{FF2B5EF4-FFF2-40B4-BE49-F238E27FC236}"/>
            </a:extLst>
          </p:cNvPr>
          <p:cNvSpPr txBox="1"/>
          <p:nvPr/>
        </p:nvSpPr>
        <p:spPr>
          <a:xfrm>
            <a:off x="4648812" y="5532347"/>
            <a:ext cx="3110803" cy="738623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45700" rIns="91425" bIns="4570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i="1" u="sng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cs typeface="Calibri"/>
                <a:sym typeface="Calibri"/>
              </a:rPr>
              <a:t>Annual Veteran Economic Impact </a:t>
            </a:r>
            <a:r>
              <a:rPr lang="en-US" sz="1400" b="1" i="1" u="sng" baseline="30000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cs typeface="Calibri"/>
                <a:sym typeface="Calibri"/>
              </a:rPr>
              <a:t>***</a:t>
            </a:r>
            <a:endParaRPr lang="en-US" sz="1400" b="1" i="1" u="sng" dirty="0">
              <a:solidFill>
                <a:schemeClr val="dk1"/>
              </a:solidFill>
              <a:highlight>
                <a:srgbClr val="FFFF00"/>
              </a:highlight>
              <a:latin typeface="Calibri"/>
              <a:cs typeface="Calibri"/>
              <a:sym typeface="Calibri"/>
            </a:endParaRPr>
          </a:p>
          <a:p>
            <a:pPr marL="285750" indent="-28575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en-US" sz="1400" i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Total ~ $11.5B</a:t>
            </a:r>
            <a:endParaRPr sz="1400" dirty="0">
              <a:highlight>
                <a:srgbClr val="FFFF00"/>
              </a:highlight>
            </a:endParaRPr>
          </a:p>
          <a:p>
            <a:pPr marL="285750" indent="-28575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/>
            </a:pPr>
            <a:r>
              <a:rPr lang="en-US" sz="1400" i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Average per Veteran  ~ $51,646</a:t>
            </a:r>
          </a:p>
        </p:txBody>
      </p:sp>
      <p:sp>
        <p:nvSpPr>
          <p:cNvPr id="22537" name="TextBox 20"/>
          <p:cNvSpPr txBox="1">
            <a:spLocks noChangeArrowheads="1"/>
          </p:cNvSpPr>
          <p:nvPr/>
        </p:nvSpPr>
        <p:spPr bwMode="auto">
          <a:xfrm>
            <a:off x="4994275" y="6270625"/>
            <a:ext cx="24971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i="1"/>
              <a:t>(*** Based on moderate  2.8x Turnover)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84EAFF-CA3C-4108-AF74-2EC67D4E92C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1038225" y="2574925"/>
            <a:ext cx="668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Proposed </a:t>
            </a:r>
          </a:p>
          <a:p>
            <a:pPr algn="ctr"/>
            <a:r>
              <a:rPr lang="en-US" sz="3600" b="1"/>
              <a:t>Legislation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D2E9F-5A8C-4D2B-9963-97339101102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574925" y="293688"/>
            <a:ext cx="3978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u="sng"/>
              <a:t>Background</a:t>
            </a:r>
          </a:p>
        </p:txBody>
      </p:sp>
      <p:sp>
        <p:nvSpPr>
          <p:cNvPr id="4" name="TextBox 3">
            <a:extLst>
              <a:ext uri="{FF2B5EF4-FFF2-40B4-BE49-F238E27FC236}"/>
            </a:extLst>
          </p:cNvPr>
          <p:cNvSpPr txBox="1"/>
          <p:nvPr/>
        </p:nvSpPr>
        <p:spPr>
          <a:xfrm>
            <a:off x="424260" y="1100592"/>
            <a:ext cx="8262540" cy="50167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sz="1400" b="1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/>
              <a:t>Veterans, certain VSOs, and members of the RVCs in her District contacted Rep. Cindy Crawford (District 51) seeking her help in securing state-level benefits for Arkansas Veterans comparable to those being received by Oklahoma Veterans. </a:t>
            </a:r>
          </a:p>
          <a:p>
            <a:pPr lvl="1">
              <a:defRPr/>
            </a:pPr>
            <a:endParaRPr lang="en-US" sz="16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/>
              <a:t>After researching Oklahoma’s benefits and the corresponding enacted legislation, the most significant disparity noted a specific benefit provided to 100% Disabled Veterans.</a:t>
            </a:r>
          </a:p>
          <a:p>
            <a:pPr lvl="1">
              <a:defRPr/>
            </a:pPr>
            <a:endParaRPr lang="en-US" sz="16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/>
              <a:t>The specific benefit provided to Oklahoma’s 100% Disable Veterans was exemption from all sales tax, at the point of sale.</a:t>
            </a:r>
          </a:p>
          <a:p>
            <a:pPr lvl="1">
              <a:defRPr/>
            </a:pPr>
            <a:endParaRPr lang="en-US" sz="16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/>
              <a:t>Rep. Crawford drafted legislation to secure this benefit for Arkansas Veterans but was not introduced at that time.</a:t>
            </a:r>
            <a:endParaRPr lang="en-US" sz="1600" i="1" dirty="0">
              <a:highlight>
                <a:srgbClr val="FFFF00"/>
              </a:highlight>
            </a:endParaRPr>
          </a:p>
          <a:p>
            <a:pPr lvl="1">
              <a:defRPr/>
            </a:pPr>
            <a:endParaRPr lang="en-US" sz="16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/>
              <a:t>Earlier this year, Western and Northwest Arkansas RVCs approached the AVC with the proposed legislation seeking to establish statewide support for the legislation.</a:t>
            </a:r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endParaRPr lang="en-US" sz="1600" i="1" dirty="0"/>
          </a:p>
          <a:p>
            <a:pPr marL="742950" lvl="1" indent="-285750">
              <a:buFont typeface="Wingdings" panose="05000000000000000000" pitchFamily="2" charset="2"/>
              <a:buChar char="ü"/>
              <a:defRPr/>
            </a:pPr>
            <a:r>
              <a:rPr lang="en-US" sz="1600" i="1" dirty="0">
                <a:highlight>
                  <a:srgbClr val="FFFF00"/>
                </a:highlight>
              </a:rPr>
              <a:t>At their March 18</a:t>
            </a:r>
            <a:r>
              <a:rPr lang="en-US" sz="1600" i="1" baseline="30000" dirty="0">
                <a:highlight>
                  <a:srgbClr val="FFFF00"/>
                </a:highlight>
              </a:rPr>
              <a:t>th</a:t>
            </a:r>
            <a:r>
              <a:rPr lang="en-US" sz="1600" i="1" dirty="0">
                <a:highlight>
                  <a:srgbClr val="FFFF00"/>
                </a:highlight>
              </a:rPr>
              <a:t>, 2022, meeting the AVC </a:t>
            </a:r>
            <a:r>
              <a:rPr lang="en-US" sz="1600" i="1" u="sng" dirty="0">
                <a:highlight>
                  <a:srgbClr val="FFFF00"/>
                </a:highlight>
              </a:rPr>
              <a:t>unanimously</a:t>
            </a:r>
            <a:r>
              <a:rPr lang="en-US" sz="1600" i="1" dirty="0">
                <a:highlight>
                  <a:srgbClr val="FFFF00"/>
                </a:highlight>
              </a:rPr>
              <a:t> approved support for Legislation providing State Sales Tax Exemption of Arkansas’ 100% Disabled veterans.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35063</TotalTime>
  <Words>839</Words>
  <Application>Microsoft Office PowerPoint</Application>
  <PresentationFormat>On-screen Show (4:3)</PresentationFormat>
  <Paragraphs>119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Times New Roman</vt:lpstr>
      <vt:lpstr>Wingdings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Veterans Coalition</dc:title>
  <dc:creator>jaf</dc:creator>
  <cp:lastModifiedBy>John</cp:lastModifiedBy>
  <cp:revision>481</cp:revision>
  <cp:lastPrinted>2022-07-10T23:26:37Z</cp:lastPrinted>
  <dcterms:created xsi:type="dcterms:W3CDTF">2014-01-28T23:49:24Z</dcterms:created>
  <dcterms:modified xsi:type="dcterms:W3CDTF">2022-07-19T21:57:24Z</dcterms:modified>
</cp:coreProperties>
</file>